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6" d="100"/>
          <a:sy n="76" d="100"/>
        </p:scale>
        <p:origin x="4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CABF0E9-23A0-45C7-9ACC-25EC83184BA0}"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359473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ABF0E9-23A0-45C7-9ACC-25EC83184BA0}"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981473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ABF0E9-23A0-45C7-9ACC-25EC83184BA0}"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859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CABF0E9-23A0-45C7-9ACC-25EC83184BA0}"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199288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CABF0E9-23A0-45C7-9ACC-25EC83184BA0}"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297850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CABF0E9-23A0-45C7-9ACC-25EC83184BA0}"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198448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CABF0E9-23A0-45C7-9ACC-25EC83184BA0}"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229217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CABF0E9-23A0-45C7-9ACC-25EC83184BA0}"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3251164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ABF0E9-23A0-45C7-9ACC-25EC83184BA0}"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268130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CABF0E9-23A0-45C7-9ACC-25EC83184BA0}"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343030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CABF0E9-23A0-45C7-9ACC-25EC83184BA0}"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7C7938F-A146-4A1A-A7D1-2D87F2E09E1A}" type="slidenum">
              <a:rPr lang="ru-RU" smtClean="0"/>
              <a:t>‹#›</a:t>
            </a:fld>
            <a:endParaRPr lang="ru-RU"/>
          </a:p>
        </p:txBody>
      </p:sp>
    </p:spTree>
    <p:extLst>
      <p:ext uri="{BB962C8B-B14F-4D97-AF65-F5344CB8AC3E}">
        <p14:creationId xmlns:p14="http://schemas.microsoft.com/office/powerpoint/2010/main" val="4137925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BF0E9-23A0-45C7-9ACC-25EC83184BA0}" type="datetimeFigureOut">
              <a:rPr lang="ru-RU" smtClean="0"/>
              <a:t>05.10.2016</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7938F-A146-4A1A-A7D1-2D87F2E09E1A}" type="slidenum">
              <a:rPr lang="ru-RU" smtClean="0"/>
              <a:t>‹#›</a:t>
            </a:fld>
            <a:endParaRPr lang="ru-RU"/>
          </a:p>
        </p:txBody>
      </p:sp>
    </p:spTree>
    <p:extLst>
      <p:ext uri="{BB962C8B-B14F-4D97-AF65-F5344CB8AC3E}">
        <p14:creationId xmlns:p14="http://schemas.microsoft.com/office/powerpoint/2010/main" val="2979782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0832" y="313038"/>
            <a:ext cx="10620633" cy="5863925"/>
          </a:xfrm>
        </p:spPr>
        <p:txBody>
          <a:bodyPr>
            <a:normAutofit lnSpcReduction="10000"/>
          </a:bodyPr>
          <a:lstStyle/>
          <a:p>
            <a:pPr marL="0" indent="0" algn="ctr">
              <a:buNone/>
            </a:pPr>
            <a:r>
              <a:rPr lang="kk-KZ" dirty="0" smtClean="0">
                <a:latin typeface="Times New Roman" panose="02020603050405020304" pitchFamily="18" charset="0"/>
                <a:cs typeface="Times New Roman" panose="02020603050405020304" pitchFamily="18" charset="0"/>
              </a:rPr>
              <a:t>3-дәріс.</a:t>
            </a:r>
            <a:r>
              <a:rPr lang="kk-KZ" b="1" dirty="0" smtClean="0">
                <a:latin typeface="Times New Roman" panose="02020603050405020304" pitchFamily="18" charset="0"/>
                <a:cs typeface="Times New Roman" panose="02020603050405020304" pitchFamily="18" charset="0"/>
              </a:rPr>
              <a:t> ЛБЕЖ-ді жобалау үшін ірі масштабтағы агроландшафттық  кешенді карталарды құрастырудың ұстанымдары.</a:t>
            </a:r>
          </a:p>
          <a:p>
            <a:pPr marL="0" indent="0" algn="just">
              <a:buNone/>
            </a:pPr>
            <a:r>
              <a:rPr lang="kk-KZ" dirty="0" smtClean="0">
                <a:latin typeface="Times New Roman" panose="02020603050405020304" pitchFamily="18" charset="0"/>
                <a:cs typeface="Times New Roman" panose="02020603050405020304" pitchFamily="18" charset="0"/>
              </a:rPr>
              <a:t>       Кеңес одағы кезінде кез-келген егіншілік жүйесін жобалау нақты шаруашылықтың ішкі жерге орналастыру негізінде іске асыратын. Іс жүзінде, ол, ірі масштабтағы топырақ картасы арқылы, топырақтарды агроөндірістік топтарға бөлумен шектелетін. Мұның негізгі кемшіліктері келесідей:</a:t>
            </a:r>
          </a:p>
          <a:p>
            <a:pPr algn="just">
              <a:buFontTx/>
              <a:buChar char="-"/>
            </a:pPr>
            <a:r>
              <a:rPr lang="kk-KZ" dirty="0" smtClean="0">
                <a:latin typeface="Times New Roman" panose="02020603050405020304" pitchFamily="18" charset="0"/>
                <a:cs typeface="Times New Roman" panose="02020603050405020304" pitchFamily="18" charset="0"/>
              </a:rPr>
              <a:t>көп жағдайда топырақтың құрылымы (структурасы) ескерілмеген;</a:t>
            </a:r>
          </a:p>
          <a:p>
            <a:pPr algn="just">
              <a:buFontTx/>
              <a:buChar char="-"/>
            </a:pPr>
            <a:r>
              <a:rPr lang="kk-KZ" dirty="0">
                <a:latin typeface="Times New Roman" panose="02020603050405020304" pitchFamily="18" charset="0"/>
                <a:cs typeface="Times New Roman" panose="02020603050405020304" pitchFamily="18" charset="0"/>
              </a:rPr>
              <a:t>е</a:t>
            </a:r>
            <a:r>
              <a:rPr lang="kk-KZ" dirty="0" smtClean="0">
                <a:latin typeface="Times New Roman" panose="02020603050405020304" pitchFamily="18" charset="0"/>
                <a:cs typeface="Times New Roman" panose="02020603050405020304" pitchFamily="18" charset="0"/>
              </a:rPr>
              <a:t>гіншілік алқаптарының жер бедері немесе геоморфологиясы ескерілмеген;</a:t>
            </a:r>
          </a:p>
          <a:p>
            <a:pPr algn="just">
              <a:buFontTx/>
              <a:buChar char="-"/>
            </a:pPr>
            <a:r>
              <a:rPr lang="kk-KZ" dirty="0" smtClean="0">
                <a:latin typeface="Times New Roman" panose="02020603050405020304" pitchFamily="18" charset="0"/>
                <a:cs typeface="Times New Roman" panose="02020603050405020304" pitchFamily="18" charset="0"/>
              </a:rPr>
              <a:t>Топырақтың аналық тау жынысы болып саналатын литологиялық құрылымы немесе 4-тік дәуірдің құылымы қарастырылмаған;</a:t>
            </a:r>
          </a:p>
          <a:p>
            <a:pPr algn="just">
              <a:buFontTx/>
              <a:buChar char="-"/>
            </a:pPr>
            <a:r>
              <a:rPr lang="kk-KZ" dirty="0" smtClean="0">
                <a:latin typeface="Times New Roman" panose="02020603050405020304" pitchFamily="18" charset="0"/>
                <a:cs typeface="Times New Roman" panose="02020603050405020304" pitchFamily="18" charset="0"/>
              </a:rPr>
              <a:t>Топырақ пен ол жайғасқан ландшафттың арасындағы қарым-қатынас мүлдем ескерілмеген.</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1630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97924"/>
            <a:ext cx="10515600" cy="5279039"/>
          </a:xfrm>
        </p:spPr>
        <p:txBody>
          <a:bodyPr/>
          <a:lstStyle/>
          <a:p>
            <a:pPr marL="0" indent="0" algn="just">
              <a:buNone/>
            </a:pPr>
            <a:r>
              <a:rPr lang="kk-KZ" dirty="0" smtClean="0"/>
              <a:t>       </a:t>
            </a:r>
            <a:r>
              <a:rPr lang="kk-KZ" dirty="0" smtClean="0">
                <a:latin typeface="Times New Roman" panose="02020603050405020304" pitchFamily="18" charset="0"/>
                <a:cs typeface="Times New Roman" panose="02020603050405020304" pitchFamily="18" charset="0"/>
              </a:rPr>
              <a:t>Осылардың нақтылы ландшафттарды агроэкологиялық бағалаудағы маңыздылығын ескере отырып, ЛБЕЖ-ді жобалауда, ірі масштабтағы агроландшафттық карталарды құрастырудың әдіснамалары (методологиясы) жасалыпшығарылды. Бұл жөнінде академик В.И.Кирюшиннің ұсынған нұсқалары (варианттары) бар. Бұларды семинар сабағында талдайсыздар. Бүгін, агроландшафттық карталарды құрастырудың, біз жасаған әдіснамасын қарастырамыз. Бұл ғылыми ізденіс Д.Қ.Шоқпарованың докторлық диссертациясының негізін құрап, ғылыми кеңестің қолдауын тапқан болатын.</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0184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02508"/>
            <a:ext cx="10515600" cy="5988908"/>
          </a:xfrm>
        </p:spPr>
        <p:txBody>
          <a:bodyPr>
            <a:normAutofit fontScale="850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Агроландшафттық картаны құрастыру үшін, оның құрамды бөліктері болып табылатын 1:1000000 масштабтағы тақырыптық карталар жасалады. Олар:</a:t>
            </a:r>
          </a:p>
          <a:p>
            <a:pPr algn="just">
              <a:buFontTx/>
              <a:buChar char="-"/>
            </a:pPr>
            <a:r>
              <a:rPr lang="kk-KZ" dirty="0">
                <a:latin typeface="Times New Roman" panose="02020603050405020304" pitchFamily="18" charset="0"/>
                <a:cs typeface="Times New Roman" panose="02020603050405020304" pitchFamily="18" charset="0"/>
              </a:rPr>
              <a:t>з</a:t>
            </a:r>
            <a:r>
              <a:rPr lang="kk-KZ" dirty="0" smtClean="0">
                <a:latin typeface="Times New Roman" panose="02020603050405020304" pitchFamily="18" charset="0"/>
                <a:cs typeface="Times New Roman" panose="02020603050405020304" pitchFamily="18" charset="0"/>
              </a:rPr>
              <a:t>ерттелетін аумақтың (территорияның) физикалық-географиялық картасы </a:t>
            </a:r>
            <a:r>
              <a:rPr lang="kk-KZ" b="1" dirty="0" smtClean="0">
                <a:latin typeface="Times New Roman" panose="02020603050405020304" pitchFamily="18" charset="0"/>
                <a:cs typeface="Times New Roman" panose="02020603050405020304" pitchFamily="18" charset="0"/>
              </a:rPr>
              <a:t>(ФГ);</a:t>
            </a:r>
          </a:p>
          <a:p>
            <a:pPr algn="just">
              <a:buFontTx/>
              <a:buChar char="-"/>
            </a:pPr>
            <a:r>
              <a:rPr lang="kk-KZ" dirty="0">
                <a:latin typeface="Times New Roman" panose="02020603050405020304" pitchFamily="18" charset="0"/>
                <a:cs typeface="Times New Roman" panose="02020603050405020304" pitchFamily="18" charset="0"/>
              </a:rPr>
              <a:t>ж</a:t>
            </a:r>
            <a:r>
              <a:rPr lang="kk-KZ" dirty="0" smtClean="0">
                <a:latin typeface="Times New Roman" panose="02020603050405020304" pitchFamily="18" charset="0"/>
                <a:cs typeface="Times New Roman" panose="02020603050405020304" pitchFamily="18" charset="0"/>
              </a:rPr>
              <a:t>ер бетінің сулары мен алқапты суғару (ирригациясы) картасы </a:t>
            </a:r>
            <a:r>
              <a:rPr lang="kk-KZ" b="1" dirty="0" smtClean="0">
                <a:latin typeface="Times New Roman" panose="02020603050405020304" pitchFamily="18" charset="0"/>
                <a:cs typeface="Times New Roman" panose="02020603050405020304" pitchFamily="18" charset="0"/>
              </a:rPr>
              <a:t>(ЖБСИ);</a:t>
            </a:r>
          </a:p>
          <a:p>
            <a:pPr algn="just">
              <a:buFontTx/>
              <a:buChar char="-"/>
            </a:pPr>
            <a:r>
              <a:rPr lang="kk-KZ" dirty="0">
                <a:latin typeface="Times New Roman" panose="02020603050405020304" pitchFamily="18" charset="0"/>
                <a:cs typeface="Times New Roman" panose="02020603050405020304" pitchFamily="18" charset="0"/>
              </a:rPr>
              <a:t>г</a:t>
            </a:r>
            <a:r>
              <a:rPr lang="kk-KZ" dirty="0" smtClean="0">
                <a:latin typeface="Times New Roman" panose="02020603050405020304" pitchFamily="18" charset="0"/>
                <a:cs typeface="Times New Roman" panose="02020603050405020304" pitchFamily="18" charset="0"/>
              </a:rPr>
              <a:t>еоморфологиялық карта </a:t>
            </a:r>
            <a:r>
              <a:rPr lang="kk-KZ" b="1" dirty="0" smtClean="0">
                <a:latin typeface="Times New Roman" panose="02020603050405020304" pitchFamily="18" charset="0"/>
                <a:cs typeface="Times New Roman" panose="02020603050405020304" pitchFamily="18" charset="0"/>
              </a:rPr>
              <a:t>(ТМ);</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 картасы </a:t>
            </a:r>
            <a:r>
              <a:rPr lang="kk-KZ" b="1" dirty="0" smtClean="0">
                <a:latin typeface="Times New Roman" panose="02020603050405020304" pitchFamily="18" charset="0"/>
                <a:cs typeface="Times New Roman" panose="02020603050405020304" pitchFamily="18" charset="0"/>
              </a:rPr>
              <a:t>(ТК);</a:t>
            </a:r>
          </a:p>
          <a:p>
            <a:pPr algn="just">
              <a:buFontTx/>
              <a:buChar char="-"/>
            </a:pPr>
            <a:r>
              <a:rPr lang="kk-KZ" dirty="0" smtClean="0">
                <a:latin typeface="Times New Roman" panose="02020603050405020304" pitchFamily="18" charset="0"/>
                <a:cs typeface="Times New Roman" panose="02020603050405020304" pitchFamily="18" charset="0"/>
              </a:rPr>
              <a:t>топырақтық-геоморфологиялық карта </a:t>
            </a:r>
            <a:r>
              <a:rPr lang="kk-KZ" b="1" dirty="0" smtClean="0">
                <a:latin typeface="Times New Roman" panose="02020603050405020304" pitchFamily="18" charset="0"/>
                <a:cs typeface="Times New Roman" panose="02020603050405020304" pitchFamily="18" charset="0"/>
              </a:rPr>
              <a:t>(ТПГМ);</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 асты суларының картасы </a:t>
            </a:r>
            <a:r>
              <a:rPr lang="kk-KZ" b="1" dirty="0" smtClean="0">
                <a:latin typeface="Times New Roman" panose="02020603050405020304" pitchFamily="18" charset="0"/>
                <a:cs typeface="Times New Roman" panose="02020603050405020304" pitchFamily="18" charset="0"/>
              </a:rPr>
              <a:t>(ТАС);</a:t>
            </a:r>
          </a:p>
          <a:p>
            <a:pPr algn="just">
              <a:buFontTx/>
              <a:buChar char="-"/>
            </a:pPr>
            <a:r>
              <a:rPr lang="kk-KZ" dirty="0">
                <a:latin typeface="Times New Roman" panose="02020603050405020304" pitchFamily="18" charset="0"/>
                <a:cs typeface="Times New Roman" panose="02020603050405020304" pitchFamily="18" charset="0"/>
              </a:rPr>
              <a:t>ө</a:t>
            </a:r>
            <a:r>
              <a:rPr lang="kk-KZ" dirty="0" smtClean="0">
                <a:latin typeface="Times New Roman" panose="02020603050405020304" pitchFamily="18" charset="0"/>
                <a:cs typeface="Times New Roman" panose="02020603050405020304" pitchFamily="18" charset="0"/>
              </a:rPr>
              <a:t>сімдіктер (геоботаникалық) карта </a:t>
            </a:r>
            <a:r>
              <a:rPr lang="kk-KZ" b="1" dirty="0" smtClean="0">
                <a:latin typeface="Times New Roman" panose="02020603050405020304" pitchFamily="18" charset="0"/>
                <a:cs typeface="Times New Roman" panose="02020603050405020304" pitchFamily="18" charset="0"/>
              </a:rPr>
              <a:t>(ӨС);</a:t>
            </a:r>
          </a:p>
          <a:p>
            <a:pPr algn="just">
              <a:buFontTx/>
              <a:buChar char="-"/>
            </a:pPr>
            <a:r>
              <a:rPr lang="kk-KZ" dirty="0">
                <a:latin typeface="Times New Roman" panose="02020603050405020304" pitchFamily="18" charset="0"/>
                <a:cs typeface="Times New Roman" panose="02020603050405020304" pitchFamily="18" charset="0"/>
              </a:rPr>
              <a:t>а</a:t>
            </a:r>
            <a:r>
              <a:rPr lang="kk-KZ" dirty="0" smtClean="0">
                <a:latin typeface="Times New Roman" panose="02020603050405020304" pitchFamily="18" charset="0"/>
                <a:cs typeface="Times New Roman" panose="02020603050405020304" pitchFamily="18" charset="0"/>
              </a:rPr>
              <a:t>налық тау жынысы болып саналатын 4-тік дәуірдің литологиялық картасы </a:t>
            </a:r>
            <a:r>
              <a:rPr lang="kk-KZ" b="1" dirty="0" smtClean="0">
                <a:latin typeface="Times New Roman" panose="02020603050405020304" pitchFamily="18" charset="0"/>
                <a:cs typeface="Times New Roman" panose="02020603050405020304" pitchFamily="18" charset="0"/>
              </a:rPr>
              <a:t>(АТЖ);</a:t>
            </a:r>
          </a:p>
          <a:p>
            <a:pPr algn="just">
              <a:buFontTx/>
              <a:buChar char="-"/>
            </a:pPr>
            <a:r>
              <a:rPr lang="kk-KZ" dirty="0">
                <a:latin typeface="Times New Roman" panose="02020603050405020304" pitchFamily="18" charset="0"/>
                <a:cs typeface="Times New Roman" panose="02020603050405020304" pitchFamily="18" charset="0"/>
              </a:rPr>
              <a:t>к</a:t>
            </a:r>
            <a:r>
              <a:rPr lang="kk-KZ" dirty="0" smtClean="0">
                <a:latin typeface="Times New Roman" panose="02020603050405020304" pitchFamily="18" charset="0"/>
                <a:cs typeface="Times New Roman" panose="02020603050405020304" pitchFamily="18" charset="0"/>
              </a:rPr>
              <a:t>лиматтық карта </a:t>
            </a:r>
            <a:r>
              <a:rPr lang="kk-KZ" b="1" dirty="0" smtClean="0">
                <a:latin typeface="Times New Roman" panose="02020603050405020304" pitchFamily="18" charset="0"/>
                <a:cs typeface="Times New Roman" panose="02020603050405020304" pitchFamily="18" charset="0"/>
              </a:rPr>
              <a:t>(КК). </a:t>
            </a:r>
          </a:p>
          <a:p>
            <a:pPr marL="0" indent="0" algn="just">
              <a:buNone/>
            </a:pPr>
            <a:r>
              <a:rPr lang="kk-KZ" dirty="0" smtClean="0">
                <a:latin typeface="Times New Roman" panose="02020603050405020304" pitchFamily="18" charset="0"/>
                <a:cs typeface="Times New Roman" panose="02020603050405020304" pitchFamily="18" charset="0"/>
              </a:rPr>
              <a:t>       Бұл карталардың әрқайсысында қортындыда жасалатын ландшафттық картаның құрамды бөліктері (компоненттері) бар. </a:t>
            </a:r>
            <a:r>
              <a:rPr lang="kk-KZ" b="1" dirty="0" smtClean="0">
                <a:latin typeface="Times New Roman" panose="02020603050405020304" pitchFamily="18" charset="0"/>
                <a:cs typeface="Times New Roman" panose="02020603050405020304" pitchFamily="18" charset="0"/>
              </a:rPr>
              <a:t>(Әрқайсысы толық түсіндіру керек!!!).</a:t>
            </a:r>
          </a:p>
          <a:p>
            <a:pPr marL="0" indent="0" algn="just">
              <a:buNone/>
            </a:pPr>
            <a:endParaRPr lang="kk-KZ" b="1" dirty="0" smtClean="0">
              <a:latin typeface="Times New Roman" panose="02020603050405020304" pitchFamily="18" charset="0"/>
              <a:cs typeface="Times New Roman" panose="02020603050405020304" pitchFamily="18" charset="0"/>
            </a:endParaRPr>
          </a:p>
          <a:p>
            <a:pPr>
              <a:buFontTx/>
              <a:buChar char="-"/>
            </a:pPr>
            <a:endParaRPr lang="kk-KZ" dirty="0" smtClean="0">
              <a:latin typeface="Times New Roman" panose="02020603050405020304" pitchFamily="18" charset="0"/>
              <a:cs typeface="Times New Roman" panose="02020603050405020304" pitchFamily="18" charset="0"/>
            </a:endParaRPr>
          </a:p>
          <a:p>
            <a:pPr>
              <a:buFontTx/>
              <a:buChar char="-"/>
            </a:pPr>
            <a:endParaRPr lang="kk-KZ" dirty="0" smtClean="0">
              <a:latin typeface="Times New Roman" panose="02020603050405020304" pitchFamily="18" charset="0"/>
              <a:cs typeface="Times New Roman" panose="02020603050405020304" pitchFamily="18" charset="0"/>
            </a:endParaRPr>
          </a:p>
          <a:p>
            <a:pPr>
              <a:buFontTx/>
              <a:buChar cha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0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3038"/>
            <a:ext cx="10515600" cy="5863925"/>
          </a:xfrm>
        </p:spPr>
        <p:txBody>
          <a:bodyPr>
            <a:normAutofit/>
          </a:bodyPr>
          <a:lstStyle/>
          <a:p>
            <a:pPr marL="0" indent="0" algn="just">
              <a:buNone/>
            </a:pPr>
            <a:r>
              <a:rPr lang="kk-KZ" dirty="0" smtClean="0">
                <a:latin typeface="Times New Roman" panose="02020603050405020304" pitchFamily="18" charset="0"/>
                <a:cs typeface="Times New Roman" panose="02020603050405020304" pitchFamily="18" charset="0"/>
              </a:rPr>
              <a:t>       Бұлар толық жасалып болғаннан кейін ГАЖ технологиясының </a:t>
            </a:r>
            <a:r>
              <a:rPr lang="en-US" dirty="0" smtClean="0">
                <a:latin typeface="Times New Roman" panose="02020603050405020304" pitchFamily="18" charset="0"/>
                <a:cs typeface="Times New Roman" panose="02020603050405020304" pitchFamily="18" charset="0"/>
              </a:rPr>
              <a:t>MapInfo, ArcView, </a:t>
            </a:r>
            <a:r>
              <a:rPr lang="en-US" dirty="0" err="1" smtClean="0">
                <a:latin typeface="Times New Roman" panose="02020603050405020304" pitchFamily="18" charset="0"/>
                <a:cs typeface="Times New Roman" panose="02020603050405020304" pitchFamily="18" charset="0"/>
              </a:rPr>
              <a:t>ArcInfo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Ergas</a:t>
            </a: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т.б. Бағдарламаларын пайдаланып агроландшафттық карта құрастырылады. Бұл процесс өте күрделі, тиянақтылық пен әрбір ғылым саласындағы алатын бөлімді біліктілікпен пайдалана білу керек. Бұл қабілеттің барлығы, негізінен, агроландшафттардың контурларын анықтап, олардың шекараларын нақтылауға бағытталады.</a:t>
            </a:r>
          </a:p>
          <a:p>
            <a:pPr marL="0" indent="0" algn="just">
              <a:buNone/>
            </a:pPr>
            <a:r>
              <a:rPr lang="kk-KZ" dirty="0" smtClean="0">
                <a:latin typeface="Times New Roman" panose="02020603050405020304" pitchFamily="18" charset="0"/>
                <a:cs typeface="Times New Roman" panose="02020603050405020304" pitchFamily="18" charset="0"/>
              </a:rPr>
              <a:t>       ГАЖ технологиясының ережесіне байланысты, жоғарыда тізбектеп көрсеткен тақырыптық карталардың электрондық нұсқаларын бірінің үстіне бір қабаттастырып, біркелкі және бір текті ландшафттардың контурын анықтап, шекараларын нақтылайды.</a:t>
            </a: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873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89470"/>
            <a:ext cx="10515600" cy="5987493"/>
          </a:xfrm>
        </p:spPr>
        <p:txBody>
          <a:bodyPr/>
          <a:lstStyle/>
          <a:p>
            <a:pPr marL="0" indent="0" algn="just">
              <a:buNone/>
            </a:pPr>
            <a:r>
              <a:rPr lang="kk-KZ" dirty="0" smtClean="0">
                <a:latin typeface="Times New Roman" panose="02020603050405020304" pitchFamily="18" charset="0"/>
                <a:cs typeface="Times New Roman" panose="02020603050405020304" pitchFamily="18" charset="0"/>
              </a:rPr>
              <a:t>       Бұл үшін, бірінші кезекте, физика-географиялық, топырақтық-геоморфология, өсімдіктер карталары қабаттастырылады. Себебі, бұлар, агроландшафттардың негізгі компоненттері болып саналады </a:t>
            </a:r>
            <a:r>
              <a:rPr lang="kk-KZ" b="1" dirty="0" smtClean="0">
                <a:latin typeface="Times New Roman" panose="02020603050405020304" pitchFamily="18" charset="0"/>
                <a:cs typeface="Times New Roman" panose="02020603050405020304" pitchFamily="18" charset="0"/>
              </a:rPr>
              <a:t>(ФГ+ТПГМ+ОС)</a:t>
            </a:r>
            <a:r>
              <a:rPr lang="kk-KZ" dirty="0" smtClean="0">
                <a:latin typeface="Times New Roman" panose="02020603050405020304" pitchFamily="18" charset="0"/>
                <a:cs typeface="Times New Roman" panose="02020603050405020304" pitchFamily="18" charset="0"/>
              </a:rPr>
              <a:t>.</a:t>
            </a:r>
            <a:r>
              <a:rPr lang="kk-KZ" b="1"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Бұл әрекеттің нәтижесінде бұлардың контурлары бірден, өзара аса дәлдікпен сәйкес келе бермейді. Сндықтан картаны құрастырушы маман, компоненттердің шекараларын өте ұқыптылықпен сәйкестендіруге тырысып, анықтайын деп отырған ландшафттың болмысына бұлардың әрқайсысы тән екендігіне көз жеткізуі керек.</a:t>
            </a:r>
          </a:p>
          <a:p>
            <a:pPr marL="0" indent="0" algn="just">
              <a:buNone/>
            </a:pPr>
            <a:r>
              <a:rPr lang="kk-KZ" dirty="0" smtClean="0">
                <a:latin typeface="Times New Roman" panose="02020603050405020304" pitchFamily="18" charset="0"/>
                <a:cs typeface="Times New Roman" panose="02020603050405020304" pitchFamily="18" charset="0"/>
              </a:rPr>
              <a:t>       Нақ осы мезгілде аэрофото және ғарыштық түсірілімдердің көмегіне жүгіну қажет. Олардың суреттерін, жерде жасалған карталардағы ландшафттардың нобайын белгілеу үшін дешифлеу әдістерін қолданып, іздестіріп отырған шекаралық сызықтарды нақтылы анықтау қажет.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268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1849"/>
            <a:ext cx="10515600" cy="5905114"/>
          </a:xfrm>
        </p:spPr>
        <p:txBody>
          <a:bodyPr/>
          <a:lstStyle/>
          <a:p>
            <a:pPr marL="0" indent="0" algn="just">
              <a:buNone/>
            </a:pPr>
            <a:r>
              <a:rPr lang="kk-KZ" dirty="0" smtClean="0">
                <a:latin typeface="Times New Roman" panose="02020603050405020304" pitchFamily="18" charset="0"/>
                <a:cs typeface="Times New Roman" panose="02020603050405020304" pitchFamily="18" charset="0"/>
              </a:rPr>
              <a:t>       Бұларға қосымша, ландшафт маманы топырақтанушы, геоморфолог, геоботаник мамандардың да көмек берулеріне өтініш жасауына болады. Бұлар жоғарыдағы компоненттердің әрқайсын танып-біліп, ақиқаттылықпен өзара сәйкестілігін анықтап, ландшафттардың контурын белгілеуге баға жетпес көмегін береді.</a:t>
            </a:r>
          </a:p>
          <a:p>
            <a:pPr marL="0" indent="0" algn="just">
              <a:buNone/>
            </a:pPr>
            <a:r>
              <a:rPr lang="kk-KZ" dirty="0" smtClean="0">
                <a:latin typeface="Times New Roman" panose="02020603050405020304" pitchFamily="18" charset="0"/>
                <a:cs typeface="Times New Roman" panose="02020603050405020304" pitchFamily="18" charset="0"/>
              </a:rPr>
              <a:t>       Осыдан кейін, қалған тақырыптық карталарды </a:t>
            </a:r>
            <a:r>
              <a:rPr lang="kk-KZ" b="1" dirty="0" smtClean="0">
                <a:latin typeface="Times New Roman" panose="02020603050405020304" pitchFamily="18" charset="0"/>
                <a:cs typeface="Times New Roman" panose="02020603050405020304" pitchFamily="18" charset="0"/>
              </a:rPr>
              <a:t>(ЖБСИ, ТАС, АТЖ, КК)</a:t>
            </a:r>
            <a:r>
              <a:rPr lang="kk-K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MapInfo</a:t>
            </a:r>
            <a:r>
              <a:rPr lang="kk-KZ" dirty="0" smtClean="0">
                <a:latin typeface="Times New Roman" panose="02020603050405020304" pitchFamily="18" charset="0"/>
                <a:cs typeface="Times New Roman" panose="02020603050405020304" pitchFamily="18" charset="0"/>
              </a:rPr>
              <a:t> бағдарламасына ендіріп әрбір ландшафттың толықтай анықталған кортаграфиялық бейнелерін жасап шығаруға болады. Бұл жерде де, ғылымның әр саласындағы мамандарды қатыстырып, аэрофото және ғарыштық түсірілімдерді пайдаланып, анықтап отырған ландшафттық барлық компоненттердің өзара сәйкестілігін түпкілікті айқындауға болады.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6408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15330"/>
            <a:ext cx="10515600" cy="6061633"/>
          </a:xfrm>
        </p:spPr>
        <p:txBody>
          <a:bodyPr/>
          <a:lstStyle/>
          <a:p>
            <a:pPr marL="0" indent="0" algn="just">
              <a:buNone/>
            </a:pPr>
            <a:r>
              <a:rPr lang="kk-KZ" dirty="0" smtClean="0">
                <a:latin typeface="Times New Roman" panose="02020603050405020304" pitchFamily="18" charset="0"/>
                <a:cs typeface="Times New Roman" panose="02020603050405020304" pitchFamily="18" charset="0"/>
              </a:rPr>
              <a:t>       Сонымен, ЛБЕЖ-ді жобалауға арналған  1:1000000 масштабтағы агроландшафтық карта құрастырылды. Бірақ бұл карталар ірі шаруашылықтың егіншілік жүйесін жаңа бағытта қалыптастыруға ыңғайлы екендігі байқалады. Ал, меншігінде 10-25 га жері бар жеке шаруалар үшін, осы жасалған картаның ішіндегі әрбір агроландшафты (1:1000000 масшт.) әрі қарай бөлшектеп, диференциациялап: мекен, қоныс, қонысша, фация деңгейлеріндегі карталарды құрастыру қажет. Бұл карталар агроландшафттық-экологиялық бағалауға өте ыңғайлы болып табылады. Бұлар туралы ұстанымдарды сіздермен келесі (4-ші) дәрісте талқылаймыз.</a:t>
            </a:r>
          </a:p>
          <a:p>
            <a:pPr marL="0" indent="0" algn="just">
              <a:buNone/>
            </a:pPr>
            <a:r>
              <a:rPr lang="kk-KZ" dirty="0" smtClean="0">
                <a:latin typeface="Times New Roman" panose="02020603050405020304" pitchFamily="18" charset="0"/>
                <a:cs typeface="Times New Roman" panose="02020603050405020304" pitchFamily="18" charset="0"/>
              </a:rPr>
              <a:t>       Фациялық карталардың көмегімен ландшафттардың еңістік, беткейлік және т.б. </a:t>
            </a:r>
            <a:r>
              <a:rPr lang="kk-KZ" smtClean="0">
                <a:latin typeface="Times New Roman" panose="02020603050405020304" pitchFamily="18" charset="0"/>
                <a:cs typeface="Times New Roman" panose="02020603050405020304" pitchFamily="18" charset="0"/>
              </a:rPr>
              <a:t>карталарын </a:t>
            </a:r>
            <a:r>
              <a:rPr lang="kk-KZ" dirty="0" smtClean="0">
                <a:latin typeface="Times New Roman" panose="02020603050405020304" pitchFamily="18" charset="0"/>
                <a:cs typeface="Times New Roman" panose="02020603050405020304" pitchFamily="18" charset="0"/>
              </a:rPr>
              <a:t>жасап, олардың экологиялық қасиеттерін (эрозия, микроклимат, т.б.) анықтауға болады.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101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659</Words>
  <Application>Microsoft Office PowerPoint</Application>
  <PresentationFormat>Широкоэкранный</PresentationFormat>
  <Paragraphs>28</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Мукалиев Жандос</cp:lastModifiedBy>
  <cp:revision>12</cp:revision>
  <dcterms:created xsi:type="dcterms:W3CDTF">2016-09-05T09:18:00Z</dcterms:created>
  <dcterms:modified xsi:type="dcterms:W3CDTF">2016-10-05T04:50:15Z</dcterms:modified>
</cp:coreProperties>
</file>